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A00"/>
    <a:srgbClr val="D9DD89"/>
    <a:srgbClr val="FFFFAF"/>
    <a:srgbClr val="4D4D4D"/>
    <a:srgbClr val="663300"/>
    <a:srgbClr val="63A0D7"/>
    <a:srgbClr val="003300"/>
    <a:srgbClr val="FF15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326F923-C583-433C-A95B-75F620679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72297EE-2EBA-4DB4-ADA6-058D4686A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D49222-FD8E-476A-976B-B0FC7138C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AF754-4B09-4822-A050-E3CDF5943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775AA-65EB-4230-BC2C-0DC80A535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FC0EC-6D8D-4E47-8892-C8C446266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11B09-FBEA-4DB5-91B2-07782BF93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FF450-3BDF-46B0-992A-C578BA9E1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C46B-054C-4989-B229-58C752E1C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2164-54C2-4D50-884E-1684397C3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8DDB0-9AD9-48DF-82AE-225E3711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CE135-40B4-4834-8191-D9EE7B6CF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4A547-CC27-4C45-AFBB-C5139E76B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B96013F-E439-48A9-AA55-ECA755B79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34950" y="4868863"/>
            <a:ext cx="9378950" cy="1009650"/>
          </a:xfrm>
        </p:spPr>
        <p:txBody>
          <a:bodyPr/>
          <a:lstStyle/>
          <a:p>
            <a:pPr eaLnBrk="1" hangingPunct="1"/>
            <a:r>
              <a:rPr lang="en-US" smtClean="0"/>
              <a:t>The Three Branches of Government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Executive Branch</a:t>
            </a:r>
          </a:p>
        </p:txBody>
      </p:sp>
      <p:grpSp>
        <p:nvGrpSpPr>
          <p:cNvPr id="12291" name="Group 24"/>
          <p:cNvGrpSpPr>
            <a:grpSpLocks/>
          </p:cNvGrpSpPr>
          <p:nvPr/>
        </p:nvGrpSpPr>
        <p:grpSpPr bwMode="auto">
          <a:xfrm>
            <a:off x="250825" y="1844675"/>
            <a:ext cx="8761413" cy="3838575"/>
            <a:chOff x="251520" y="1844824"/>
            <a:chExt cx="8761018" cy="3838783"/>
          </a:xfrm>
        </p:grpSpPr>
        <p:sp>
          <p:nvSpPr>
            <p:cNvPr id="5" name="Rectangle 4"/>
            <p:cNvSpPr/>
            <p:nvPr/>
          </p:nvSpPr>
          <p:spPr bwMode="auto">
            <a:xfrm>
              <a:off x="3131840" y="1844824"/>
              <a:ext cx="2160240" cy="504056"/>
            </a:xfrm>
            <a:prstGeom prst="rect">
              <a:avLst/>
            </a:prstGeom>
            <a:noFill/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>
              <a:bevelB w="12700" h="88900"/>
            </a:sp3d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latin typeface="+mj-lt"/>
                </a:rPr>
                <a:t>Executive Branch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7410" y="3140294"/>
              <a:ext cx="2465277" cy="5239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j-lt"/>
                </a:rPr>
                <a:t>Federal Level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91462" y="3068853"/>
              <a:ext cx="2082706" cy="5239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j-lt"/>
                </a:rPr>
                <a:t>State Level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88534" y="3140294"/>
              <a:ext cx="2004923" cy="5239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j-lt"/>
                </a:rPr>
                <a:t>Local Level</a:t>
              </a:r>
            </a:p>
          </p:txBody>
        </p:sp>
        <p:cxnSp>
          <p:nvCxnSpPr>
            <p:cNvPr id="12298" name="Straight Arrow Connector 9"/>
            <p:cNvCxnSpPr>
              <a:cxnSpLocks noChangeShapeType="1"/>
              <a:endCxn id="8" idx="0"/>
            </p:cNvCxnSpPr>
            <p:nvPr/>
          </p:nvCxnSpPr>
          <p:spPr bwMode="auto">
            <a:xfrm>
              <a:off x="6300192" y="2348880"/>
              <a:ext cx="1290871" cy="7920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2299" name="Straight Arrow Connector 12"/>
            <p:cNvCxnSpPr>
              <a:cxnSpLocks noChangeShapeType="1"/>
            </p:cNvCxnSpPr>
            <p:nvPr/>
          </p:nvCxnSpPr>
          <p:spPr bwMode="auto">
            <a:xfrm>
              <a:off x="4427984" y="2348880"/>
              <a:ext cx="0" cy="720080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2300" name="Straight Arrow Connector 13"/>
            <p:cNvCxnSpPr>
              <a:cxnSpLocks noChangeShapeType="1"/>
            </p:cNvCxnSpPr>
            <p:nvPr/>
          </p:nvCxnSpPr>
          <p:spPr bwMode="auto">
            <a:xfrm flipH="1">
              <a:off x="1547664" y="2276872"/>
              <a:ext cx="1512168" cy="936104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2301" name="Straight Arrow Connector 16"/>
            <p:cNvCxnSpPr>
              <a:cxnSpLocks noChangeShapeType="1"/>
            </p:cNvCxnSpPr>
            <p:nvPr/>
          </p:nvCxnSpPr>
          <p:spPr bwMode="auto">
            <a:xfrm>
              <a:off x="1547664" y="3573016"/>
              <a:ext cx="0" cy="720080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8" name="TextBox 17"/>
            <p:cNvSpPr txBox="1"/>
            <p:nvPr/>
          </p:nvSpPr>
          <p:spPr>
            <a:xfrm>
              <a:off x="251520" y="4437352"/>
              <a:ext cx="2243037" cy="12462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500" dirty="0">
                  <a:latin typeface="+mj-lt"/>
                </a:rPr>
                <a:t>President</a:t>
              </a:r>
            </a:p>
            <a:p>
              <a:pPr algn="ctr">
                <a:defRPr/>
              </a:pPr>
              <a:r>
                <a:rPr lang="en-US" sz="2500" dirty="0">
                  <a:latin typeface="+mj-lt"/>
                </a:rPr>
                <a:t>Vice President</a:t>
              </a:r>
            </a:p>
            <a:p>
              <a:pPr algn="ctr">
                <a:defRPr/>
              </a:pPr>
              <a:r>
                <a:rPr lang="en-US" sz="2500" dirty="0">
                  <a:latin typeface="+mj-lt"/>
                </a:rPr>
                <a:t>Cabinet</a:t>
              </a:r>
            </a:p>
          </p:txBody>
        </p:sp>
        <p:cxnSp>
          <p:nvCxnSpPr>
            <p:cNvPr id="12303" name="Straight Arrow Connector 18"/>
            <p:cNvCxnSpPr>
              <a:cxnSpLocks noChangeShapeType="1"/>
            </p:cNvCxnSpPr>
            <p:nvPr/>
          </p:nvCxnSpPr>
          <p:spPr bwMode="auto">
            <a:xfrm>
              <a:off x="4427984" y="3573016"/>
              <a:ext cx="0" cy="720080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2304" name="Straight Arrow Connector 19"/>
            <p:cNvCxnSpPr>
              <a:cxnSpLocks noChangeShapeType="1"/>
            </p:cNvCxnSpPr>
            <p:nvPr/>
          </p:nvCxnSpPr>
          <p:spPr bwMode="auto">
            <a:xfrm>
              <a:off x="7524328" y="3645024"/>
              <a:ext cx="0" cy="720080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1" name="TextBox 20"/>
            <p:cNvSpPr txBox="1"/>
            <p:nvPr/>
          </p:nvSpPr>
          <p:spPr>
            <a:xfrm>
              <a:off x="2772356" y="4437352"/>
              <a:ext cx="3455832" cy="8620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500" dirty="0">
                  <a:latin typeface="+mj-lt"/>
                </a:rPr>
                <a:t>Governor</a:t>
              </a:r>
            </a:p>
            <a:p>
              <a:pPr algn="ctr">
                <a:defRPr/>
              </a:pPr>
              <a:r>
                <a:rPr lang="en-US" sz="2500" dirty="0">
                  <a:latin typeface="+mj-lt"/>
                </a:rPr>
                <a:t>Lieutenant Governor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99622" y="4437352"/>
              <a:ext cx="2712916" cy="8620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500" dirty="0">
                  <a:latin typeface="+mj-lt"/>
                </a:rPr>
                <a:t>Mayor</a:t>
              </a:r>
            </a:p>
            <a:p>
              <a:pPr algn="ctr">
                <a:defRPr/>
              </a:pPr>
              <a:r>
                <a:rPr lang="en-US" sz="2500" dirty="0">
                  <a:latin typeface="+mj-lt"/>
                </a:rPr>
                <a:t>Town Supervisors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Judicial Branch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The judicial branch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of government is made up of the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court system. The Supreme Court is the highest court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in the land. Article III of the Constitution established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this Court and all other Federal courts were created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                                        by Congress. Courts decide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                                        arguments about the 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                                        meaning of laws, how they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                                        are applied, and whether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                                        they break the rules of the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                                        Constitution.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latin typeface="+mj-lt"/>
            </a:endParaRPr>
          </a:p>
        </p:txBody>
      </p:sp>
      <p:pic>
        <p:nvPicPr>
          <p:cNvPr id="13316" name="Picture 3" descr="supreem cour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500438"/>
            <a:ext cx="3829050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Three Branches of Government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-252413" y="1557338"/>
            <a:ext cx="9396413" cy="49625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latin typeface="Arial" charset="0"/>
                <a:cs typeface="Arial" charset="0"/>
              </a:rPr>
              <a:t>   </a:t>
            </a:r>
            <a:r>
              <a:rPr lang="en-US" sz="2800" smtClean="0">
                <a:latin typeface="Arial" charset="0"/>
                <a:cs typeface="Arial" charset="0"/>
              </a:rPr>
              <a:t>The Founding Fathers, the framers of the Constitution, wanted to form a government that did not allow one person to have too much authority or control. While under the rule of the British king they learned that this could be a bad system. Yet government under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						   Articles of Confederation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                                                  taught them that there was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                                                  a need for a strong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                                                  centralized government.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pic>
        <p:nvPicPr>
          <p:cNvPr id="4100" name="Picture 3" descr="constitut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860800"/>
            <a:ext cx="43561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250825" y="1844675"/>
            <a:ext cx="9144000" cy="3816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With this in mind the framers wrote the Constitution 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provide for a separation of powers, or three separate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branches of government. </a:t>
            </a:r>
          </a:p>
          <a:p>
            <a:pPr eaLnBrk="1" hangingPunct="1"/>
            <a:endParaRPr lang="en-US" smtClean="0"/>
          </a:p>
        </p:txBody>
      </p:sp>
      <p:pic>
        <p:nvPicPr>
          <p:cNvPr id="5123" name="Picture 3" descr="3 banc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3644900"/>
            <a:ext cx="609441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468313" y="5516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Three Branches of Government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501650" y="4149725"/>
            <a:ext cx="8642350" cy="49625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Each has its own responsibilities and at the same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time they work together to make the country run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smoothly and to assure that the rights of citizens are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not ignored or disallowed.</a:t>
            </a:r>
            <a:endParaRPr lang="en-US" sz="2800" smtClean="0"/>
          </a:p>
        </p:txBody>
      </p:sp>
      <p:pic>
        <p:nvPicPr>
          <p:cNvPr id="6147" name="Picture 3" descr="3 banc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628775"/>
            <a:ext cx="609441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Three Branches of Government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Checks and Balances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50825" y="1989138"/>
            <a:ext cx="4178300" cy="45354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This is done through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checks and balances.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A branch may use its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powers to check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powers of the other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two in order to maintain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a balance of power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among the three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branches of government.</a:t>
            </a:r>
          </a:p>
          <a:p>
            <a:pPr eaLnBrk="1" hangingPunct="1"/>
            <a:endParaRPr lang="en-US" smtClean="0"/>
          </a:p>
        </p:txBody>
      </p:sp>
      <p:pic>
        <p:nvPicPr>
          <p:cNvPr id="7172" name="Picture 4" descr="imagesCAUYOIPV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2276475"/>
            <a:ext cx="4173537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8196" name="Content Placeholder 3" descr="checkandbalan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88913"/>
            <a:ext cx="7632700" cy="648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apit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789363"/>
            <a:ext cx="51720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557338"/>
            <a:ext cx="8642350" cy="530066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The legislative branch of government is made up of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the Congress and government agencies, such as the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Government Printing Office and Library of Congress,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that provide assistance to and support services for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the Congress. Article I of the Constitution established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this branch and gave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Congress the power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to make laws.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Congress has two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parts, the House of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Representatives and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the Senate.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Legislative Branch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Legislative Branch</a:t>
            </a:r>
          </a:p>
        </p:txBody>
      </p:sp>
      <p:grpSp>
        <p:nvGrpSpPr>
          <p:cNvPr id="10243" name="Content Placeholder 3"/>
          <p:cNvGrpSpPr>
            <a:grpSpLocks noGrp="1"/>
          </p:cNvGrpSpPr>
          <p:nvPr>
            <p:ph idx="1"/>
          </p:nvPr>
        </p:nvGrpSpPr>
        <p:grpSpPr bwMode="auto">
          <a:xfrm>
            <a:off x="463550" y="1706563"/>
            <a:ext cx="8110538" cy="4597400"/>
            <a:chOff x="467544" y="1844824"/>
            <a:chExt cx="8220741" cy="3556521"/>
          </a:xfrm>
        </p:grpSpPr>
        <p:sp>
          <p:nvSpPr>
            <p:cNvPr id="5" name="Rectangle 4"/>
            <p:cNvSpPr/>
            <p:nvPr/>
          </p:nvSpPr>
          <p:spPr bwMode="auto">
            <a:xfrm>
              <a:off x="3131840" y="1844824"/>
              <a:ext cx="2160240" cy="504056"/>
            </a:xfrm>
            <a:prstGeom prst="rect">
              <a:avLst/>
            </a:prstGeom>
            <a:noFill/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>
              <a:bevelB w="12700" h="88900"/>
            </a:sp3d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latin typeface="+mj-lt"/>
                </a:rPr>
                <a:t>Legislative Branch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7544" y="3140448"/>
              <a:ext cx="2465096" cy="5231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j-lt"/>
                </a:rPr>
                <a:t>Federal Level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92596" y="3069220"/>
              <a:ext cx="2082137" cy="5231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j-lt"/>
                </a:rPr>
                <a:t>State Level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88448" y="3140448"/>
              <a:ext cx="2004902" cy="5231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j-lt"/>
                </a:rPr>
                <a:t>Local Level</a:t>
              </a:r>
            </a:p>
          </p:txBody>
        </p:sp>
        <p:cxnSp>
          <p:nvCxnSpPr>
            <p:cNvPr id="10255" name="Straight Arrow Connector 8"/>
            <p:cNvCxnSpPr>
              <a:cxnSpLocks noChangeShapeType="1"/>
              <a:endCxn id="8" idx="0"/>
            </p:cNvCxnSpPr>
            <p:nvPr/>
          </p:nvCxnSpPr>
          <p:spPr bwMode="auto">
            <a:xfrm>
              <a:off x="6300192" y="2348880"/>
              <a:ext cx="1290871" cy="7920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0256" name="Straight Arrow Connector 9"/>
            <p:cNvCxnSpPr>
              <a:cxnSpLocks noChangeShapeType="1"/>
            </p:cNvCxnSpPr>
            <p:nvPr/>
          </p:nvCxnSpPr>
          <p:spPr bwMode="auto">
            <a:xfrm>
              <a:off x="4427984" y="2348880"/>
              <a:ext cx="0" cy="720080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0257" name="Straight Arrow Connector 10"/>
            <p:cNvCxnSpPr>
              <a:cxnSpLocks noChangeShapeType="1"/>
            </p:cNvCxnSpPr>
            <p:nvPr/>
          </p:nvCxnSpPr>
          <p:spPr bwMode="auto">
            <a:xfrm flipH="1">
              <a:off x="1547664" y="2276872"/>
              <a:ext cx="1512168" cy="936104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0258" name="Straight Arrow Connector 11"/>
            <p:cNvCxnSpPr>
              <a:cxnSpLocks noChangeShapeType="1"/>
            </p:cNvCxnSpPr>
            <p:nvPr/>
          </p:nvCxnSpPr>
          <p:spPr bwMode="auto">
            <a:xfrm>
              <a:off x="1547664" y="3573016"/>
              <a:ext cx="0" cy="720080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3" name="TextBox 12"/>
            <p:cNvSpPr txBox="1"/>
            <p:nvPr/>
          </p:nvSpPr>
          <p:spPr>
            <a:xfrm>
              <a:off x="585007" y="4437301"/>
              <a:ext cx="1576889" cy="3684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500" dirty="0">
                  <a:latin typeface="+mj-lt"/>
                </a:rPr>
                <a:t>Congress</a:t>
              </a:r>
            </a:p>
          </p:txBody>
        </p:sp>
        <p:cxnSp>
          <p:nvCxnSpPr>
            <p:cNvPr id="10260" name="Straight Arrow Connector 13"/>
            <p:cNvCxnSpPr>
              <a:cxnSpLocks noChangeShapeType="1"/>
            </p:cNvCxnSpPr>
            <p:nvPr/>
          </p:nvCxnSpPr>
          <p:spPr bwMode="auto">
            <a:xfrm flipH="1">
              <a:off x="3683071" y="3573016"/>
              <a:ext cx="744913" cy="773951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0261" name="Straight Arrow Connector 14"/>
            <p:cNvCxnSpPr>
              <a:cxnSpLocks noChangeShapeType="1"/>
            </p:cNvCxnSpPr>
            <p:nvPr/>
          </p:nvCxnSpPr>
          <p:spPr bwMode="auto">
            <a:xfrm>
              <a:off x="7524329" y="3645024"/>
              <a:ext cx="27570" cy="701943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6" name="TextBox 15"/>
            <p:cNvSpPr txBox="1"/>
            <p:nvPr/>
          </p:nvSpPr>
          <p:spPr>
            <a:xfrm>
              <a:off x="2771733" y="4437301"/>
              <a:ext cx="3456283" cy="3684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500" dirty="0">
                  <a:latin typeface="+mj-lt"/>
                </a:rPr>
                <a:t>Senate    Assembly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23847" y="4437301"/>
              <a:ext cx="2064438" cy="96404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500" dirty="0">
                  <a:latin typeface="+mj-lt"/>
                </a:rPr>
                <a:t>City Council </a:t>
              </a:r>
            </a:p>
            <a:p>
              <a:pPr algn="ctr">
                <a:defRPr/>
              </a:pPr>
              <a:r>
                <a:rPr lang="en-US" sz="2500" dirty="0">
                  <a:latin typeface="+mj-lt"/>
                </a:rPr>
                <a:t>and</a:t>
              </a:r>
            </a:p>
            <a:p>
              <a:pPr algn="ctr">
                <a:defRPr/>
              </a:pPr>
              <a:r>
                <a:rPr lang="en-US" sz="2500" dirty="0">
                  <a:latin typeface="+mj-lt"/>
                </a:rPr>
                <a:t>Town Boards</a:t>
              </a:r>
            </a:p>
          </p:txBody>
        </p:sp>
      </p:grpSp>
      <p:cxnSp>
        <p:nvCxnSpPr>
          <p:cNvPr id="10244" name="Straight Arrow Connector 18"/>
          <p:cNvCxnSpPr>
            <a:cxnSpLocks noChangeShapeType="1"/>
            <a:stCxn id="13" idx="2"/>
          </p:cNvCxnSpPr>
          <p:nvPr/>
        </p:nvCxnSpPr>
        <p:spPr bwMode="auto">
          <a:xfrm flipH="1">
            <a:off x="971550" y="5534025"/>
            <a:ext cx="385763" cy="48736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0245" name="Straight Arrow Connector 20"/>
          <p:cNvCxnSpPr>
            <a:cxnSpLocks noChangeShapeType="1"/>
            <a:stCxn id="13" idx="2"/>
          </p:cNvCxnSpPr>
          <p:nvPr/>
        </p:nvCxnSpPr>
        <p:spPr bwMode="auto">
          <a:xfrm>
            <a:off x="1357313" y="5534025"/>
            <a:ext cx="334962" cy="5588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0246" name="TextBox 21"/>
          <p:cNvSpPr txBox="1">
            <a:spLocks noChangeArrowheads="1"/>
          </p:cNvSpPr>
          <p:nvPr/>
        </p:nvSpPr>
        <p:spPr bwMode="auto">
          <a:xfrm>
            <a:off x="1187450" y="6021388"/>
            <a:ext cx="2089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House of Representatives </a:t>
            </a:r>
          </a:p>
        </p:txBody>
      </p:sp>
      <p:sp>
        <p:nvSpPr>
          <p:cNvPr id="10247" name="TextBox 22"/>
          <p:cNvSpPr txBox="1">
            <a:spLocks noChangeArrowheads="1"/>
          </p:cNvSpPr>
          <p:nvPr/>
        </p:nvSpPr>
        <p:spPr bwMode="auto">
          <a:xfrm>
            <a:off x="0" y="6092825"/>
            <a:ext cx="992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Senate</a:t>
            </a:r>
          </a:p>
        </p:txBody>
      </p:sp>
      <p:cxnSp>
        <p:nvCxnSpPr>
          <p:cNvPr id="10248" name="Straight Arrow Connector 23"/>
          <p:cNvCxnSpPr>
            <a:cxnSpLocks noChangeShapeType="1"/>
          </p:cNvCxnSpPr>
          <p:nvPr/>
        </p:nvCxnSpPr>
        <p:spPr bwMode="auto">
          <a:xfrm>
            <a:off x="4356100" y="3933825"/>
            <a:ext cx="503238" cy="93503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Executive Branch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628775"/>
            <a:ext cx="8642350" cy="4962525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The executive branch of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Government makes sure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that the laws of the United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States are obeyed. The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President of the United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States is the head of the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executive branch of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government. This branch is very large so the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President gets help from the Vice President,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department heads (Cabinet members),and heads of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sz="2800" dirty="0" smtClean="0">
                <a:latin typeface="+mj-lt"/>
              </a:rPr>
              <a:t>independent agencies. </a:t>
            </a:r>
          </a:p>
        </p:txBody>
      </p:sp>
      <p:pic>
        <p:nvPicPr>
          <p:cNvPr id="11268" name="Picture 3" descr="White hous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557338"/>
            <a:ext cx="4051300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nit 2-Civics and Government PowerPoint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2-Civics and Government PowerPoint</Template>
  <TotalTime>17</TotalTime>
  <Words>412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Unit 2-Civics and Government PowerPoint</vt:lpstr>
      <vt:lpstr>The Three Branches of Government</vt:lpstr>
      <vt:lpstr>The Three Branches of Government</vt:lpstr>
      <vt:lpstr>The Three Branches of Government</vt:lpstr>
      <vt:lpstr>The Three Branches of Government</vt:lpstr>
      <vt:lpstr>Checks and Balances</vt:lpstr>
      <vt:lpstr>Slide 6</vt:lpstr>
      <vt:lpstr> Legislative Branch</vt:lpstr>
      <vt:lpstr>Legislative Branch</vt:lpstr>
      <vt:lpstr>Executive Branch</vt:lpstr>
      <vt:lpstr>Executive Branch</vt:lpstr>
      <vt:lpstr> Judicial Branch</vt:lpstr>
    </vt:vector>
  </TitlesOfParts>
  <Manager/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Branches of Government</dc:title>
  <dc:subject/>
  <dc:creator>julie_abdella</dc:creator>
  <cp:keywords/>
  <dc:description/>
  <cp:lastModifiedBy>WCPSS</cp:lastModifiedBy>
  <cp:revision>1</cp:revision>
  <dcterms:created xsi:type="dcterms:W3CDTF">2012-08-01T16:10:02Z</dcterms:created>
  <dcterms:modified xsi:type="dcterms:W3CDTF">2013-09-12T12:31:10Z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TC011408301033</vt:lpwstr>
  </property>
</Properties>
</file>